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1" r:id="rId5"/>
    <p:sldId id="279" r:id="rId6"/>
    <p:sldId id="282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38.03.10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Жилищное хозяйство и коммунальная инфраструктура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85000" lnSpcReduction="1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/>
              <a:t>Жилищное хозяйство и коммунальная инфраструктура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2363" cy="693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7" y="134689"/>
            <a:ext cx="11035898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Жилищное хозяйство и коммунальная </a:t>
            </a:r>
            <a:r>
              <a:rPr lang="ru-RU" dirty="0" smtClean="0"/>
              <a:t>инфраструктура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это </a:t>
            </a:r>
            <a:r>
              <a:rPr lang="ru-RU" dirty="0" smtClean="0"/>
              <a:t>востребовано </a:t>
            </a:r>
            <a:r>
              <a:rPr lang="ru-RU" dirty="0"/>
              <a:t>и </a:t>
            </a:r>
            <a:r>
              <a:rPr lang="ru-RU" dirty="0" smtClean="0"/>
              <a:t>практично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488A06-4259-4DC1-A26D-D8EEA464F7EB}"/>
              </a:ext>
            </a:extLst>
          </p:cNvPr>
          <p:cNvSpPr txBox="1"/>
          <p:nvPr/>
        </p:nvSpPr>
        <p:spPr>
          <a:xfrm>
            <a:off x="5269088" y="1436524"/>
            <a:ext cx="683000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Сегодня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жилищно-коммунальное  хозяйство - базовая отрасль российской экономики, обеспечивающая население жизненно важными услугами, а промышленность – необходимой инфраструктурой. </a:t>
            </a: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Жилищно-коммунальная отрасль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нуждается в молодых,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ответственных, активных 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и перспективных кадрах, которые готовы учиться и получать новые знания и опыт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К конкурентным преимуществам данной программы относятся: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‐	программа является актуальным и востребованным направлением подготовки;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‐	сотрудничество с ведущими организациями в области регулирования сферы ЖКХ;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‐	сочетание лучших образовательных традиций и современного подхода.</a:t>
            </a:r>
          </a:p>
          <a:p>
            <a:pPr indent="354013" algn="just">
              <a:lnSpc>
                <a:spcPct val="90000"/>
              </a:lnSpc>
            </a:pPr>
            <a:endParaRPr lang="ru-RU" sz="2000" dirty="0" smtClean="0">
              <a:solidFill>
                <a:schemeClr val="accent1"/>
              </a:solidFill>
              <a:latin typeface="+mj-lt"/>
            </a:endParaRP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9535" y="3770117"/>
            <a:ext cx="4139986" cy="2328742"/>
          </a:xfrm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35" y="3763000"/>
            <a:ext cx="4162837" cy="234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35" y="1454586"/>
            <a:ext cx="4158079" cy="23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/>
              <a:t>Изучаемые дисциплины</a:t>
            </a:r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503182" y="1047576"/>
            <a:ext cx="8577201" cy="5469708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Программа обучения включает следующие основные направления: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технологических процессов предприятий и организаций сферы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проектные методы развития жилищного фонда и коммунальной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инфраструктуры;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планирование ремонтно-эксплуатационной и производственно-хозяйственной деятельности предприятий жилищного и коммунального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сервиса;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повышения инвестиционной привлекательности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оценка технического состояния объектов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инвестирования городских программ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технологии и цифровая экономика в сфере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диспетчеризация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информатизация в сфере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городской среды: индексы качества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градостроительство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эксплуатационное обновление объектов городской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циклы строительства и эксплуатации объектов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воспроизводственные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процессы в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ЖКХ;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капитальный ремонт объектов ЖКХ.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ru-RU" sz="1200" b="0" dirty="0"/>
          </a:p>
        </p:txBody>
      </p:sp>
      <p:pic>
        <p:nvPicPr>
          <p:cNvPr id="2059" name="Picture 11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5" r="33145"/>
          <a:stretch>
            <a:fillRect/>
          </a:stretch>
        </p:blipFill>
        <p:spPr bwMode="auto">
          <a:xfrm>
            <a:off x="0" y="84083"/>
            <a:ext cx="32230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6" y="134689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вакансии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670904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Фонд </a:t>
            </a:r>
            <a:r>
              <a:rPr lang="ru-RU" dirty="0"/>
              <a:t>капитального ремонта Москвы</a:t>
            </a:r>
            <a:r>
              <a:rPr lang="ru-RU" dirty="0" smtClean="0"/>
              <a:t>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 Фонд </a:t>
            </a:r>
            <a:r>
              <a:rPr lang="ru-RU" dirty="0"/>
              <a:t>капитального ремонта Московской области,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ГК </a:t>
            </a:r>
            <a:r>
              <a:rPr lang="ru-RU" dirty="0"/>
              <a:t>«Фонд содействия реформированию ЖКХ»,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ГЖИ </a:t>
            </a:r>
            <a:r>
              <a:rPr lang="ru-RU" dirty="0"/>
              <a:t>Москвы,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ГЖИ </a:t>
            </a:r>
            <a:r>
              <a:rPr lang="ru-RU" dirty="0"/>
              <a:t>Московской области,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Департамент </a:t>
            </a:r>
            <a:r>
              <a:rPr lang="ru-RU" dirty="0"/>
              <a:t>ЖКХ и благоустройства города Москвы,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Министерство </a:t>
            </a:r>
            <a:r>
              <a:rPr lang="ru-RU" dirty="0"/>
              <a:t>ЖКХ Московской </a:t>
            </a:r>
            <a:r>
              <a:rPr lang="ru-RU" dirty="0" smtClean="0"/>
              <a:t>области,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Комитет </a:t>
            </a:r>
            <a:r>
              <a:rPr lang="ru-RU" dirty="0"/>
              <a:t>по ЖКХ и жилищной политике Государственной </a:t>
            </a:r>
            <a:r>
              <a:rPr lang="ru-RU" dirty="0" smtClean="0"/>
              <a:t>Думы,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ООО </a:t>
            </a:r>
            <a:r>
              <a:rPr lang="ru-RU" dirty="0"/>
              <a:t>«Управление и эксплуатация недвижимости «Эталон»,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Группа </a:t>
            </a:r>
            <a:r>
              <a:rPr lang="ru-RU" dirty="0"/>
              <a:t>компаний «Смарт-Сервис»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УО </a:t>
            </a:r>
            <a:r>
              <a:rPr lang="ru-RU" dirty="0"/>
              <a:t>«Пик-комфорт»</a:t>
            </a:r>
          </a:p>
          <a:p>
            <a:pPr indent="354013" algn="just"/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DDB966-CED8-49B0-8527-0CB9CC7E6669}"/>
              </a:ext>
            </a:extLst>
          </p:cNvPr>
          <p:cNvSpPr txBox="1"/>
          <p:nvPr/>
        </p:nvSpPr>
        <p:spPr>
          <a:xfrm>
            <a:off x="205794" y="4686194"/>
            <a:ext cx="7324011" cy="212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специалист </a:t>
            </a:r>
            <a:r>
              <a:rPr lang="ru-RU" dirty="0"/>
              <a:t>в управляющих организациях</a:t>
            </a:r>
            <a:r>
              <a:rPr lang="ru-RU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специалист </a:t>
            </a:r>
            <a:r>
              <a:rPr lang="ru-RU" dirty="0"/>
              <a:t>государственного органа </a:t>
            </a:r>
            <a:r>
              <a:rPr lang="ru-RU" dirty="0" smtClean="0"/>
              <a:t>управления;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специалист </a:t>
            </a:r>
            <a:r>
              <a:rPr lang="ru-RU" dirty="0"/>
              <a:t>муниципального органа </a:t>
            </a:r>
            <a:r>
              <a:rPr lang="ru-RU" dirty="0" smtClean="0"/>
              <a:t>управления;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специалист </a:t>
            </a:r>
            <a:r>
              <a:rPr lang="ru-RU" dirty="0"/>
              <a:t>в органах государственного жилищного </a:t>
            </a:r>
            <a:r>
              <a:rPr lang="ru-RU" dirty="0" smtClean="0"/>
              <a:t>надзора;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smtClean="0"/>
              <a:t>специалист </a:t>
            </a:r>
            <a:r>
              <a:rPr lang="ru-RU" dirty="0"/>
              <a:t>в фондах капитального ремонта, ГК «Фонд содействия реформированию ЖКХ</a:t>
            </a:r>
            <a:r>
              <a:rPr lang="ru-RU" dirty="0" smtClean="0"/>
              <a:t>» и т.д..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73871E-ACEE-4ADD-A57E-01FF045CCEE3}"/>
              </a:ext>
            </a:extLst>
          </p:cNvPr>
          <p:cNvSpPr txBox="1"/>
          <p:nvPr/>
        </p:nvSpPr>
        <p:spPr>
          <a:xfrm>
            <a:off x="838537" y="4234275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Перечень</a:t>
            </a:r>
            <a:r>
              <a:rPr lang="ru-RU" sz="1600" b="1" u="sng" dirty="0" smtClean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вакансий: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344" y="161122"/>
            <a:ext cx="2536932" cy="19168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3352" y="483517"/>
            <a:ext cx="1111695" cy="1111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2081" y="2224124"/>
            <a:ext cx="2203457" cy="11348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697" y="3302730"/>
            <a:ext cx="3348634" cy="9315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43393" y="2127573"/>
            <a:ext cx="2511973" cy="10780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7253" y="4187019"/>
            <a:ext cx="4460031" cy="17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04" y="1700011"/>
            <a:ext cx="3090928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ОБЩЕСТВОЗНАНИЕ</a:t>
            </a:r>
          </a:p>
          <a:p>
            <a:pPr algn="ctr"/>
            <a:r>
              <a:rPr lang="ru-RU" sz="2400" b="1" dirty="0" smtClean="0"/>
              <a:t>или</a:t>
            </a:r>
            <a:endParaRPr lang="ru-RU" sz="2400" b="1" dirty="0"/>
          </a:p>
          <a:p>
            <a:pPr algn="ctr"/>
            <a:r>
              <a:rPr lang="ru-RU" sz="2400" b="1" dirty="0"/>
              <a:t>ИНФОРМАТИКА и </a:t>
            </a:r>
            <a:r>
              <a:rPr lang="ru-RU" sz="2400" b="1" dirty="0" smtClean="0"/>
              <a:t>ИКТ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004" y="3166057"/>
            <a:ext cx="309092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60/50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8185" y="1700011"/>
            <a:ext cx="3178768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РУССКИЙ ЯЗЫК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8185" y="3166057"/>
            <a:ext cx="317876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баллов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74298" y="1684986"/>
            <a:ext cx="333070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МАТЕМАТИКА</a:t>
            </a:r>
          </a:p>
          <a:p>
            <a:pPr algn="ctr"/>
            <a:r>
              <a:rPr lang="ru-RU" sz="2400" b="1" dirty="0" smtClean="0"/>
              <a:t>ПРОФ.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74298" y="3151032"/>
            <a:ext cx="333070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9231" y="4485794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41" y="4498673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004" y="1700011"/>
            <a:ext cx="3464416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ОБЩЕСТВОЗНАНИЕ</a:t>
            </a:r>
          </a:p>
          <a:p>
            <a:pPr algn="ctr"/>
            <a:r>
              <a:rPr lang="ru-RU" sz="2400" b="1" dirty="0" smtClean="0"/>
              <a:t>или</a:t>
            </a:r>
          </a:p>
          <a:p>
            <a:pPr algn="ctr"/>
            <a:r>
              <a:rPr lang="ru-RU" sz="2400" b="1" dirty="0"/>
              <a:t>ИНФОРМАТИКА и </a:t>
            </a:r>
            <a:r>
              <a:rPr lang="ru-RU" sz="2400" b="1" dirty="0" smtClean="0"/>
              <a:t>ИКТ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004" y="3166057"/>
            <a:ext cx="3464416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45/44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6771" y="1684986"/>
            <a:ext cx="3751639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РУССКИЙ ЯЗЫК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6772" y="3151032"/>
            <a:ext cx="3751638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35662" y="1700011"/>
            <a:ext cx="3578180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МАТЕМАТИКА</a:t>
            </a:r>
          </a:p>
          <a:p>
            <a:pPr algn="ctr"/>
            <a:r>
              <a:rPr lang="ru-RU" sz="2400" b="1" dirty="0" smtClean="0"/>
              <a:t>ПРОФ.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35662" y="3166057"/>
            <a:ext cx="3578180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баллов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Интересно?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Поступай к нам!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" y="2264925"/>
            <a:ext cx="4212021" cy="315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03" y="2191353"/>
            <a:ext cx="4099107" cy="307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489</TotalTime>
  <Words>366</Words>
  <Application>Microsoft Office PowerPoint</Application>
  <PresentationFormat>Произвольный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НИУ МГСУ СПрО</vt:lpstr>
      <vt:lpstr>38.03.10 Жилищное хозяйство и коммунальная инфраструктура</vt:lpstr>
      <vt:lpstr>Презентация PowerPoint</vt:lpstr>
      <vt:lpstr>Изучаемые дисциплины</vt:lpstr>
      <vt:lpstr>Работодатели и вакансии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Интересно?  Поступай к нам!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21</cp:revision>
  <dcterms:created xsi:type="dcterms:W3CDTF">2021-12-06T07:10:12Z</dcterms:created>
  <dcterms:modified xsi:type="dcterms:W3CDTF">2022-02-11T08:55:49Z</dcterms:modified>
</cp:coreProperties>
</file>